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6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7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8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9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10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11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12.xml" ContentType="application/vnd.openxmlformats-officedocument.theme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13.xml" ContentType="application/vnd.openxmlformats-officedocument.theme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theme/theme14.xml" ContentType="application/vnd.openxmlformats-officedocument.theme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theme/theme15.xml" ContentType="application/vnd.openxmlformats-officedocument.theme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16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theme/theme17.xml" ContentType="application/vnd.openxmlformats-officedocument.theme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theme/theme18.xml" ContentType="application/vnd.openxmlformats-officedocument.theme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theme/theme19.xml" ContentType="application/vnd.openxmlformats-officedocument.theme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theme/theme20.xml" ContentType="application/vnd.openxmlformats-officedocument.theme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theme/theme21.xml" ContentType="application/vnd.openxmlformats-officedocument.theme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theme/theme22.xml" ContentType="application/vnd.openxmlformats-officedocument.theme+xml"/>
  <Override PartName="/ppt/theme/theme2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64" r:id="rId3"/>
    <p:sldMasterId id="2147483676" r:id="rId4"/>
    <p:sldMasterId id="2147483688" r:id="rId5"/>
    <p:sldMasterId id="2147483700" r:id="rId6"/>
    <p:sldMasterId id="2147483712" r:id="rId7"/>
    <p:sldMasterId id="2147483724" r:id="rId8"/>
    <p:sldMasterId id="2147483736" r:id="rId9"/>
    <p:sldMasterId id="2147483748" r:id="rId10"/>
    <p:sldMasterId id="2147483760" r:id="rId11"/>
    <p:sldMasterId id="2147483772" r:id="rId12"/>
    <p:sldMasterId id="2147483784" r:id="rId13"/>
    <p:sldMasterId id="2147483796" r:id="rId14"/>
    <p:sldMasterId id="2147483808" r:id="rId15"/>
    <p:sldMasterId id="2147483820" r:id="rId16"/>
    <p:sldMasterId id="2147483832" r:id="rId17"/>
    <p:sldMasterId id="2147483844" r:id="rId18"/>
    <p:sldMasterId id="2147483856" r:id="rId19"/>
    <p:sldMasterId id="2147483868" r:id="rId20"/>
    <p:sldMasterId id="2147483880" r:id="rId21"/>
    <p:sldMasterId id="2147483892" r:id="rId22"/>
  </p:sldMasterIdLst>
  <p:notesMasterIdLst>
    <p:notesMasterId r:id="rId51"/>
  </p:notesMasterIdLst>
  <p:sldIdLst>
    <p:sldId id="256" r:id="rId23"/>
    <p:sldId id="257" r:id="rId24"/>
    <p:sldId id="258" r:id="rId25"/>
    <p:sldId id="261" r:id="rId26"/>
    <p:sldId id="263" r:id="rId27"/>
    <p:sldId id="259" r:id="rId28"/>
    <p:sldId id="279" r:id="rId29"/>
    <p:sldId id="280" r:id="rId30"/>
    <p:sldId id="322" r:id="rId31"/>
    <p:sldId id="282" r:id="rId32"/>
    <p:sldId id="299" r:id="rId33"/>
    <p:sldId id="300" r:id="rId34"/>
    <p:sldId id="301" r:id="rId35"/>
    <p:sldId id="302" r:id="rId36"/>
    <p:sldId id="267" r:id="rId37"/>
    <p:sldId id="303" r:id="rId38"/>
    <p:sldId id="308" r:id="rId39"/>
    <p:sldId id="316" r:id="rId40"/>
    <p:sldId id="309" r:id="rId41"/>
    <p:sldId id="305" r:id="rId42"/>
    <p:sldId id="317" r:id="rId43"/>
    <p:sldId id="306" r:id="rId44"/>
    <p:sldId id="310" r:id="rId45"/>
    <p:sldId id="318" r:id="rId46"/>
    <p:sldId id="304" r:id="rId47"/>
    <p:sldId id="307" r:id="rId48"/>
    <p:sldId id="321" r:id="rId49"/>
    <p:sldId id="275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3455"/>
    <a:srgbClr val="465F8B"/>
    <a:srgbClr val="5893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howGuides="1">
      <p:cViewPr varScale="1">
        <p:scale>
          <a:sx n="97" d="100"/>
          <a:sy n="97" d="100"/>
        </p:scale>
        <p:origin x="364" y="60"/>
      </p:cViewPr>
      <p:guideLst>
        <p:guide orient="horz" pos="211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4.xml"/><Relationship Id="rId39" Type="http://schemas.openxmlformats.org/officeDocument/2006/relationships/slide" Target="slides/slide17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2.xml"/><Relationship Id="rId42" Type="http://schemas.openxmlformats.org/officeDocument/2006/relationships/slide" Target="slides/slide20.xml"/><Relationship Id="rId47" Type="http://schemas.openxmlformats.org/officeDocument/2006/relationships/slide" Target="slides/slide25.xml"/><Relationship Id="rId50" Type="http://schemas.openxmlformats.org/officeDocument/2006/relationships/slide" Target="slides/slide28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7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2.xml"/><Relationship Id="rId32" Type="http://schemas.openxmlformats.org/officeDocument/2006/relationships/slide" Target="slides/slide10.xml"/><Relationship Id="rId37" Type="http://schemas.openxmlformats.org/officeDocument/2006/relationships/slide" Target="slides/slide15.xml"/><Relationship Id="rId40" Type="http://schemas.openxmlformats.org/officeDocument/2006/relationships/slide" Target="slides/slide18.xml"/><Relationship Id="rId45" Type="http://schemas.openxmlformats.org/officeDocument/2006/relationships/slide" Target="slides/slide23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9.xml"/><Relationship Id="rId44" Type="http://schemas.openxmlformats.org/officeDocument/2006/relationships/slide" Target="slides/slide22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5.xml"/><Relationship Id="rId30" Type="http://schemas.openxmlformats.org/officeDocument/2006/relationships/slide" Target="slides/slide8.xml"/><Relationship Id="rId35" Type="http://schemas.openxmlformats.org/officeDocument/2006/relationships/slide" Target="slides/slide13.xml"/><Relationship Id="rId43" Type="http://schemas.openxmlformats.org/officeDocument/2006/relationships/slide" Target="slides/slide21.xml"/><Relationship Id="rId48" Type="http://schemas.openxmlformats.org/officeDocument/2006/relationships/slide" Target="slides/slide26.xml"/><Relationship Id="rId8" Type="http://schemas.openxmlformats.org/officeDocument/2006/relationships/slideMaster" Target="slideMasters/slideMaster8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3.xml"/><Relationship Id="rId33" Type="http://schemas.openxmlformats.org/officeDocument/2006/relationships/slide" Target="slides/slide11.xml"/><Relationship Id="rId38" Type="http://schemas.openxmlformats.org/officeDocument/2006/relationships/slide" Target="slides/slide16.xml"/><Relationship Id="rId46" Type="http://schemas.openxmlformats.org/officeDocument/2006/relationships/slide" Target="slides/slide24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1.xml"/><Relationship Id="rId28" Type="http://schemas.openxmlformats.org/officeDocument/2006/relationships/slide" Target="slides/slide6.xml"/><Relationship Id="rId36" Type="http://schemas.openxmlformats.org/officeDocument/2006/relationships/slide" Target="slides/slide14.xml"/><Relationship Id="rId4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09DBF1-C9AA-4368-9EF4-13E369C68E24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46E517-BC0B-41AA-B9B3-DACA470573A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模板来自于：第一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6E517-BC0B-41AA-B9B3-DACA470573A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2024/12/11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2024/12/11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Relationship Id="rId14" Type="http://schemas.openxmlformats.org/officeDocument/2006/relationships/image" Target="../media/image2.sv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image" Target="../media/image2.sv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20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Relationship Id="rId14" Type="http://schemas.openxmlformats.org/officeDocument/2006/relationships/image" Target="../media/image2.sv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31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29.xml"/><Relationship Id="rId10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33.xml"/><Relationship Id="rId14" Type="http://schemas.openxmlformats.org/officeDocument/2006/relationships/image" Target="../media/image2.svg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42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37.xml"/><Relationship Id="rId1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4.xml"/><Relationship Id="rId14" Type="http://schemas.openxmlformats.org/officeDocument/2006/relationships/image" Target="../media/image2.sv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3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5.xml"/><Relationship Id="rId14" Type="http://schemas.openxmlformats.org/officeDocument/2006/relationships/image" Target="../media/image2.sv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4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59.xml"/><Relationship Id="rId1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63.xml"/><Relationship Id="rId11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2.xml"/><Relationship Id="rId10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1.xml"/><Relationship Id="rId9" Type="http://schemas.openxmlformats.org/officeDocument/2006/relationships/slideLayout" Target="../slideLayouts/slideLayout166.xml"/><Relationship Id="rId14" Type="http://schemas.openxmlformats.org/officeDocument/2006/relationships/image" Target="../media/image2.svg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5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Relationship Id="rId14" Type="http://schemas.openxmlformats.org/officeDocument/2006/relationships/image" Target="../media/image2.svg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82.xml"/><Relationship Id="rId7" Type="http://schemas.openxmlformats.org/officeDocument/2006/relationships/slideLayout" Target="../slideLayouts/slideLayout186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1.xml"/><Relationship Id="rId1" Type="http://schemas.openxmlformats.org/officeDocument/2006/relationships/slideLayout" Target="../slideLayouts/slideLayout180.xml"/><Relationship Id="rId6" Type="http://schemas.openxmlformats.org/officeDocument/2006/relationships/slideLayout" Target="../slideLayouts/slideLayout185.xml"/><Relationship Id="rId11" Type="http://schemas.openxmlformats.org/officeDocument/2006/relationships/slideLayout" Target="../slideLayouts/slideLayout190.xml"/><Relationship Id="rId5" Type="http://schemas.openxmlformats.org/officeDocument/2006/relationships/slideLayout" Target="../slideLayouts/slideLayout184.xml"/><Relationship Id="rId10" Type="http://schemas.openxmlformats.org/officeDocument/2006/relationships/slideLayout" Target="../slideLayouts/slideLayout189.xml"/><Relationship Id="rId4" Type="http://schemas.openxmlformats.org/officeDocument/2006/relationships/slideLayout" Target="../slideLayouts/slideLayout183.xml"/><Relationship Id="rId9" Type="http://schemas.openxmlformats.org/officeDocument/2006/relationships/slideLayout" Target="../slideLayouts/slideLayout188.xml"/><Relationship Id="rId14" Type="http://schemas.openxmlformats.org/officeDocument/2006/relationships/image" Target="../media/image2.svg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93.xml"/><Relationship Id="rId7" Type="http://schemas.openxmlformats.org/officeDocument/2006/relationships/slideLayout" Target="../slideLayouts/slideLayout197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192.xml"/><Relationship Id="rId1" Type="http://schemas.openxmlformats.org/officeDocument/2006/relationships/slideLayout" Target="../slideLayouts/slideLayout191.xml"/><Relationship Id="rId6" Type="http://schemas.openxmlformats.org/officeDocument/2006/relationships/slideLayout" Target="../slideLayouts/slideLayout196.xml"/><Relationship Id="rId11" Type="http://schemas.openxmlformats.org/officeDocument/2006/relationships/slideLayout" Target="../slideLayouts/slideLayout201.xml"/><Relationship Id="rId5" Type="http://schemas.openxmlformats.org/officeDocument/2006/relationships/slideLayout" Target="../slideLayouts/slideLayout195.xml"/><Relationship Id="rId10" Type="http://schemas.openxmlformats.org/officeDocument/2006/relationships/slideLayout" Target="../slideLayouts/slideLayout200.xml"/><Relationship Id="rId4" Type="http://schemas.openxmlformats.org/officeDocument/2006/relationships/slideLayout" Target="../slideLayouts/slideLayout194.xml"/><Relationship Id="rId9" Type="http://schemas.openxmlformats.org/officeDocument/2006/relationships/slideLayout" Target="../slideLayouts/slideLayout199.xml"/><Relationship Id="rId14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04.xml"/><Relationship Id="rId7" Type="http://schemas.openxmlformats.org/officeDocument/2006/relationships/slideLayout" Target="../slideLayouts/slideLayout208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03.xml"/><Relationship Id="rId1" Type="http://schemas.openxmlformats.org/officeDocument/2006/relationships/slideLayout" Target="../slideLayouts/slideLayout202.xml"/><Relationship Id="rId6" Type="http://schemas.openxmlformats.org/officeDocument/2006/relationships/slideLayout" Target="../slideLayouts/slideLayout207.xml"/><Relationship Id="rId11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06.xml"/><Relationship Id="rId10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05.xml"/><Relationship Id="rId9" Type="http://schemas.openxmlformats.org/officeDocument/2006/relationships/slideLayout" Target="../slideLayouts/slideLayout210.xml"/><Relationship Id="rId14" Type="http://schemas.openxmlformats.org/officeDocument/2006/relationships/image" Target="../media/image2.svg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15.xml"/><Relationship Id="rId7" Type="http://schemas.openxmlformats.org/officeDocument/2006/relationships/slideLayout" Target="../slideLayouts/slideLayout219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14.xml"/><Relationship Id="rId1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8.xml"/><Relationship Id="rId11" Type="http://schemas.openxmlformats.org/officeDocument/2006/relationships/slideLayout" Target="../slideLayouts/slideLayout223.xml"/><Relationship Id="rId5" Type="http://schemas.openxmlformats.org/officeDocument/2006/relationships/slideLayout" Target="../slideLayouts/slideLayout217.xml"/><Relationship Id="rId10" Type="http://schemas.openxmlformats.org/officeDocument/2006/relationships/slideLayout" Target="../slideLayouts/slideLayout222.xml"/><Relationship Id="rId4" Type="http://schemas.openxmlformats.org/officeDocument/2006/relationships/slideLayout" Target="../slideLayouts/slideLayout216.xml"/><Relationship Id="rId9" Type="http://schemas.openxmlformats.org/officeDocument/2006/relationships/slideLayout" Target="../slideLayouts/slideLayout221.xml"/><Relationship Id="rId14" Type="http://schemas.openxmlformats.org/officeDocument/2006/relationships/image" Target="../media/image2.svg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26.xml"/><Relationship Id="rId7" Type="http://schemas.openxmlformats.org/officeDocument/2006/relationships/slideLayout" Target="../slideLayouts/slideLayout230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25.xml"/><Relationship Id="rId1" Type="http://schemas.openxmlformats.org/officeDocument/2006/relationships/slideLayout" Target="../slideLayouts/slideLayout224.xml"/><Relationship Id="rId6" Type="http://schemas.openxmlformats.org/officeDocument/2006/relationships/slideLayout" Target="../slideLayouts/slideLayout229.xml"/><Relationship Id="rId11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28.xml"/><Relationship Id="rId10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27.xml"/><Relationship Id="rId9" Type="http://schemas.openxmlformats.org/officeDocument/2006/relationships/slideLayout" Target="../slideLayouts/slideLayout232.xml"/><Relationship Id="rId14" Type="http://schemas.openxmlformats.org/officeDocument/2006/relationships/image" Target="../media/image2.sv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image" Target="../media/image2.sv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image" Target="../media/image2.sv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2.sv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2.sv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image" Target="../media/image2.sv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image" Target="../media/image2.sv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pifox.com/apidoc/shared-78461873-8311-486a-ae3c-9dab32a3e23f" TargetMode="External"/><Relationship Id="rId2" Type="http://schemas.openxmlformats.org/officeDocument/2006/relationships/slideLayout" Target="../slideLayouts/slideLayout98.xml"/><Relationship Id="rId1" Type="http://schemas.openxmlformats.org/officeDocument/2006/relationships/tags" Target="../tags/tag2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fox.com/apidoc/shared-78461873-8311-486a-ae3c-9dab32a3e23f" TargetMode="External"/><Relationship Id="rId2" Type="http://schemas.openxmlformats.org/officeDocument/2006/relationships/slideLayout" Target="../slideLayouts/slideLayout153.xml"/><Relationship Id="rId1" Type="http://schemas.openxmlformats.org/officeDocument/2006/relationships/tags" Target="../tags/tag26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pifox.com/apidoc/shared-78461873-8311-486a-ae3c-9dab32a3e23f" TargetMode="External"/><Relationship Id="rId2" Type="http://schemas.openxmlformats.org/officeDocument/2006/relationships/slideLayout" Target="../slideLayouts/slideLayout186.xml"/><Relationship Id="rId1" Type="http://schemas.openxmlformats.org/officeDocument/2006/relationships/tags" Target="../tags/tag27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pifox.com/apidoc/shared-78461873-8311-486a-ae3c-9dab32a3e23f" TargetMode="External"/><Relationship Id="rId2" Type="http://schemas.openxmlformats.org/officeDocument/2006/relationships/slideLayout" Target="../slideLayouts/slideLayout164.xml"/><Relationship Id="rId1" Type="http://schemas.openxmlformats.org/officeDocument/2006/relationships/tags" Target="../tags/tag2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120.xml"/><Relationship Id="rId1" Type="http://schemas.openxmlformats.org/officeDocument/2006/relationships/tags" Target="../tags/tag29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197.xml"/><Relationship Id="rId1" Type="http://schemas.openxmlformats.org/officeDocument/2006/relationships/tags" Target="../tags/tag30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131.xml"/><Relationship Id="rId1" Type="http://schemas.openxmlformats.org/officeDocument/2006/relationships/tags" Target="../tags/tag3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175.xml"/><Relationship Id="rId1" Type="http://schemas.openxmlformats.org/officeDocument/2006/relationships/tags" Target="../tags/tag3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08.xml"/><Relationship Id="rId1" Type="http://schemas.openxmlformats.org/officeDocument/2006/relationships/tags" Target="../tags/tag3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zhishidiannaoka/hahashop/blob/master/%E9%9C%80%E6%B1%82%E8%A7%84%E6%A0%BC%E8%AF%B4%E6%98%8E%E4%B9%A6/%E9%9C%80%E6%B1%82%E8%A7%84%E6%A0%BC%E8%AF%B4%E6%98%8E%E4%B9%A6-%E5%8D%87%E7%BA%A7%E9%9C%80%E6%B1%82%E5%8C%85B.md" TargetMode="Externa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109.xml"/><Relationship Id="rId1" Type="http://schemas.openxmlformats.org/officeDocument/2006/relationships/tags" Target="../tags/tag3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hyperlink" Target="https://gitee.com/zhishidiannaoka/hahashop/wikis/%E7%AC%AC%E4%BA%94%E6%AC%A1%E9%98%B6%E6%AE%B5%E6%80%A7%E8%AF%84%E5%AE%A1/%E6%95%B0%E6%8D%AE%E5%BA%93%E8%AE%BE%E8%AE%A1%E6%96%87%E6%A1%A3%EF%BC%88B%E7%89%88%EF%BC%89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zhishidiannaoka/hahashop/blob/master/%E9%9C%80%E6%B1%82%E8%A7%84%E6%A0%BC%E8%AF%B4%E6%98%8E%E4%B9%A6/%E9%9C%80%E6%B1%82%E8%A7%84%E6%A0%BC%E8%AF%B4%E6%98%8E%E4%B9%A6-%E5%8D%87%E7%BA%A7%E9%9C%80%E6%B1%82%E5%8C%85B.md" TargetMode="External"/><Relationship Id="rId2" Type="http://schemas.openxmlformats.org/officeDocument/2006/relationships/slideLayout" Target="../slideLayouts/slideLayout142.xml"/><Relationship Id="rId1" Type="http://schemas.openxmlformats.org/officeDocument/2006/relationships/tags" Target="../tags/tag35.xml"/><Relationship Id="rId5" Type="http://schemas.openxmlformats.org/officeDocument/2006/relationships/image" Target="../media/image39.png"/><Relationship Id="rId4" Type="http://schemas.openxmlformats.org/officeDocument/2006/relationships/hyperlink" Target="https://gitee.com/zhishidiannaoka/hahashop/wikis/%E7%AC%AC%E4%BA%94%E6%AC%A1%E9%98%B6%E6%AE%B5%E6%80%A7%E8%AF%84%E5%AE%A1/%E6%95%B0%E6%8D%AE%E5%BA%93%E8%AE%BE%E8%AE%A1%E6%96%87%E6%A1%A3%EF%BC%88B%E7%89%88%EF%BC%89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zhishidiannaoka/hahashop/blob/master/%E9%9C%80%E6%B1%82%E8%A7%84%E6%A0%BC%E8%AF%B4%E6%98%8E%E4%B9%A6/%E9%9C%80%E6%B1%82%E8%A7%84%E6%A0%BC%E8%AF%B4%E6%98%8E%E4%B9%A6-%E5%8D%87%E7%BA%A7%E9%9C%80%E6%B1%82%E5%8C%85B.md" TargetMode="External"/><Relationship Id="rId2" Type="http://schemas.openxmlformats.org/officeDocument/2006/relationships/slideLayout" Target="../slideLayouts/slideLayout219.xml"/><Relationship Id="rId1" Type="http://schemas.openxmlformats.org/officeDocument/2006/relationships/tags" Target="../tags/tag36.xml"/><Relationship Id="rId5" Type="http://schemas.openxmlformats.org/officeDocument/2006/relationships/image" Target="../media/image40.png"/><Relationship Id="rId4" Type="http://schemas.openxmlformats.org/officeDocument/2006/relationships/hyperlink" Target="https://gitee.com/zhishidiannaoka/hahashop/wikis/%E7%AC%AC%E4%BA%94%E6%AC%A1%E9%98%B6%E6%AE%B5%E6%80%A7%E8%AF%84%E5%AE%A1/%E6%95%B0%E6%8D%AE%E5%BA%93%E8%AE%BE%E8%AE%A1%E6%96%87%E6%A1%A3%EF%BC%88B%E7%89%88%EF%BC%89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9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10257989" y="1471866"/>
            <a:ext cx="1667375" cy="1667375"/>
          </a:xfrm>
          <a:prstGeom prst="ellipse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42480" y="188595"/>
            <a:ext cx="4782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242300" y="1987550"/>
            <a:ext cx="312420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第十组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729230" y="2997200"/>
            <a:ext cx="868743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渔阳体 W01" pitchFamily="18" charset="-122"/>
                <a:ea typeface="仓耳渔阳体 W01" pitchFamily="18" charset="-122"/>
                <a:sym typeface="Arial" panose="020B0604020202020204"/>
              </a:rPr>
              <a:t>第五次阶段性评审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8464550" y="5506085"/>
            <a:ext cx="2901950" cy="418095"/>
            <a:chOff x="9147701" y="5197258"/>
            <a:chExt cx="1538364" cy="418540"/>
          </a:xfrm>
        </p:grpSpPr>
        <p:sp>
          <p:nvSpPr>
            <p:cNvPr id="20" name="矩形: 圆角 19"/>
            <p:cNvSpPr/>
            <p:nvPr/>
          </p:nvSpPr>
          <p:spPr>
            <a:xfrm>
              <a:off x="9264352" y="5197258"/>
              <a:ext cx="1303895" cy="41854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38100" dir="8100000" sx="101000" sy="101000" algn="tr" rotWithShape="0">
                <a:srgbClr val="0889AC">
                  <a:alpha val="3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147701" y="5280532"/>
              <a:ext cx="1538364" cy="275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rgbClr val="3F345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汇报人：王恩宇</a:t>
              </a:r>
              <a:r>
                <a:rPr lang="en-US" altLang="zh-CN" sz="1200" dirty="0">
                  <a:solidFill>
                    <a:srgbClr val="3F345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 </a:t>
              </a:r>
              <a:r>
                <a:rPr lang="zh-CN" altLang="en-US" sz="1200" dirty="0">
                  <a:solidFill>
                    <a:srgbClr val="3F345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陈君熠</a:t>
              </a:r>
              <a:r>
                <a:rPr lang="en-US" altLang="zh-CN" sz="1200" dirty="0">
                  <a:solidFill>
                    <a:srgbClr val="3F345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 </a:t>
              </a:r>
              <a:r>
                <a:rPr lang="zh-CN" altLang="en-US" sz="1200" dirty="0">
                  <a:solidFill>
                    <a:srgbClr val="3F345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徐嘉</a:t>
              </a:r>
              <a:r>
                <a:rPr lang="en-US" altLang="zh-CN" sz="1200" dirty="0">
                  <a:solidFill>
                    <a:srgbClr val="3F345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 </a:t>
              </a:r>
              <a:r>
                <a:rPr lang="zh-CN" altLang="en-US" sz="1200" dirty="0">
                  <a:solidFill>
                    <a:srgbClr val="3F345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黄自丹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684895" y="4509135"/>
            <a:ext cx="259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</a:rPr>
              <a:t>时间：2024年12月11日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项目成果展示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7489" y="1007404"/>
            <a:ext cx="36896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015365" y="784225"/>
            <a:ext cx="10280650" cy="4791710"/>
            <a:chOff x="1662" y="638"/>
            <a:chExt cx="16190" cy="754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2" y="2225"/>
              <a:ext cx="11561" cy="5697"/>
            </a:xfrm>
            <a:prstGeom prst="rect">
              <a:avLst/>
            </a:prstGeom>
          </p:spPr>
        </p:pic>
        <p:grpSp>
          <p:nvGrpSpPr>
            <p:cNvPr id="17" name="组合 16"/>
            <p:cNvGrpSpPr/>
            <p:nvPr/>
          </p:nvGrpSpPr>
          <p:grpSpPr>
            <a:xfrm>
              <a:off x="2733" y="1968"/>
              <a:ext cx="15119" cy="6216"/>
              <a:chOff x="2670" y="978"/>
              <a:chExt cx="15119" cy="6216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3527" y="5091"/>
                <a:ext cx="1071" cy="396"/>
              </a:xfrm>
              <a:prstGeom prst="rect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0" name="直接箭头连接符 39"/>
              <p:cNvCxnSpPr>
                <a:stCxn id="4" idx="3"/>
                <a:endCxn id="7" idx="0"/>
              </p:cNvCxnSpPr>
              <p:nvPr/>
            </p:nvCxnSpPr>
            <p:spPr>
              <a:xfrm>
                <a:off x="2670" y="1857"/>
                <a:ext cx="1393" cy="3234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52" y="978"/>
                <a:ext cx="9437" cy="4910"/>
              </a:xfrm>
              <a:prstGeom prst="rect">
                <a:avLst/>
              </a:prstGeom>
            </p:spPr>
          </p:pic>
          <p:sp>
            <p:nvSpPr>
              <p:cNvPr id="41" name="文本框 40"/>
              <p:cNvSpPr txBox="1"/>
              <p:nvPr/>
            </p:nvSpPr>
            <p:spPr>
              <a:xfrm>
                <a:off x="3816" y="3390"/>
                <a:ext cx="4108" cy="1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1</a:t>
                </a:r>
                <a:r>
                  <a:rPr lang="zh-CN" altLang="en-US" sz="2000" b="1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、下单之后可以在订单中看到状态为</a:t>
                </a:r>
                <a:r>
                  <a:rPr lang="en-US" altLang="zh-CN" sz="2000" b="1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“</a:t>
                </a:r>
                <a:r>
                  <a:rPr lang="zh-CN" altLang="en-US" sz="2000" b="1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客户下单</a:t>
                </a:r>
                <a:r>
                  <a:rPr lang="en-US" altLang="zh-CN" sz="2000" b="1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”</a:t>
                </a:r>
              </a:p>
            </p:txBody>
          </p:sp>
          <p:cxnSp>
            <p:nvCxnSpPr>
              <p:cNvPr id="11" name="直接箭头连接符 10"/>
              <p:cNvCxnSpPr>
                <a:stCxn id="7" idx="3"/>
                <a:endCxn id="12" idx="1"/>
              </p:cNvCxnSpPr>
              <p:nvPr/>
            </p:nvCxnSpPr>
            <p:spPr>
              <a:xfrm flipV="1">
                <a:off x="4598" y="3264"/>
                <a:ext cx="9878" cy="2025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3" name="文本框 12"/>
              <p:cNvSpPr txBox="1"/>
              <p:nvPr/>
            </p:nvSpPr>
            <p:spPr>
              <a:xfrm>
                <a:off x="13314" y="1453"/>
                <a:ext cx="4108" cy="1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2</a:t>
                </a:r>
                <a:r>
                  <a:rPr lang="zh-CN" altLang="en-US" sz="2000" b="1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、商家查看订单，点击</a:t>
                </a:r>
                <a:r>
                  <a:rPr lang="en-US" altLang="zh-CN" sz="2000" b="1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√</a:t>
                </a:r>
                <a:r>
                  <a:rPr lang="zh-CN" altLang="en-US" sz="2000" b="1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，订单状态改为</a:t>
                </a:r>
                <a:r>
                  <a:rPr lang="en-US" altLang="zh-CN" sz="2000" b="1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“</a:t>
                </a:r>
                <a:r>
                  <a:rPr lang="zh-CN" altLang="en-US" sz="2000" b="1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商家确认</a:t>
                </a:r>
                <a:r>
                  <a:rPr lang="en-US" altLang="zh-CN" sz="2000" b="1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”</a:t>
                </a: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3640" y="5998"/>
                <a:ext cx="1071" cy="396"/>
              </a:xfrm>
              <a:prstGeom prst="rect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5" name="直接箭头连接符 14"/>
              <p:cNvCxnSpPr>
                <a:stCxn id="12" idx="2"/>
                <a:endCxn id="14" idx="3"/>
              </p:cNvCxnSpPr>
              <p:nvPr/>
            </p:nvCxnSpPr>
            <p:spPr>
              <a:xfrm flipH="1">
                <a:off x="4711" y="3507"/>
                <a:ext cx="10657" cy="2689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6" name="文本框 15"/>
              <p:cNvSpPr txBox="1"/>
              <p:nvPr/>
            </p:nvSpPr>
            <p:spPr>
              <a:xfrm>
                <a:off x="5088" y="6081"/>
                <a:ext cx="4108" cy="1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3</a:t>
                </a:r>
                <a:r>
                  <a:rPr lang="zh-CN" altLang="en-US" sz="2000" b="1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、买家这边同步订单状态</a:t>
                </a:r>
                <a:endParaRPr lang="en-US" altLang="zh-CN" sz="2000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8" name="矩形 17"/>
            <p:cNvSpPr/>
            <p:nvPr/>
          </p:nvSpPr>
          <p:spPr>
            <a:xfrm>
              <a:off x="9259" y="638"/>
              <a:ext cx="5591" cy="150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zh-CN" altLang="en-US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订单状态：</a:t>
              </a:r>
            </a:p>
            <a:p>
              <a:pPr algn="ctr"/>
              <a:r>
                <a:rPr lang="zh-CN" altLang="en-US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客户下单</a:t>
              </a: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-&gt; </a:t>
              </a:r>
              <a:r>
                <a:rPr lang="zh-CN" altLang="en-US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商家确认</a:t>
              </a:r>
            </a:p>
          </p:txBody>
        </p:sp>
      </p:grpSp>
      <p:sp>
        <p:nvSpPr>
          <p:cNvPr id="4" name="矩形 3"/>
          <p:cNvSpPr/>
          <p:nvPr/>
        </p:nvSpPr>
        <p:spPr>
          <a:xfrm>
            <a:off x="1015365" y="2061210"/>
            <a:ext cx="680085" cy="251460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192260" y="2925445"/>
            <a:ext cx="1132840" cy="309245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463790" y="4816475"/>
            <a:ext cx="680085" cy="251460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527800" y="5229225"/>
            <a:ext cx="26085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买家端的×：表示在发货前可以取消订单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9136380" y="3314700"/>
            <a:ext cx="26085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卖家端的×：表示在订单完成前可以取消订单</a:t>
            </a:r>
          </a:p>
        </p:txBody>
      </p:sp>
      <p:sp>
        <p:nvSpPr>
          <p:cNvPr id="24" name="矩形 23"/>
          <p:cNvSpPr/>
          <p:nvPr/>
        </p:nvSpPr>
        <p:spPr>
          <a:xfrm>
            <a:off x="10272395" y="3004185"/>
            <a:ext cx="481965" cy="251460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项目成果展示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7489" y="1007404"/>
            <a:ext cx="36896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88038" y="476885"/>
            <a:ext cx="3452495" cy="95313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订单状态：</a:t>
            </a:r>
          </a:p>
          <a:p>
            <a:pPr algn="ctr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商家确认</a:t>
            </a:r>
            <a: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</a:t>
            </a:r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备货完成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5" y="1412875"/>
            <a:ext cx="6410325" cy="30943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矩形 11"/>
          <p:cNvSpPr/>
          <p:nvPr/>
        </p:nvSpPr>
        <p:spPr>
          <a:xfrm>
            <a:off x="4799965" y="2860040"/>
            <a:ext cx="1132840" cy="309245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511675" y="1845310"/>
            <a:ext cx="26085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、商家查看订单，点击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√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，订单状态改为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备货完成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”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t="49512"/>
          <a:stretch>
            <a:fillRect/>
          </a:stretch>
        </p:blipFill>
        <p:spPr>
          <a:xfrm>
            <a:off x="3777615" y="3933190"/>
            <a:ext cx="8414385" cy="2105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5303520" y="5301615"/>
            <a:ext cx="680085" cy="251460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/>
          <p:cNvCxnSpPr>
            <a:endCxn id="5" idx="0"/>
          </p:cNvCxnSpPr>
          <p:nvPr/>
        </p:nvCxnSpPr>
        <p:spPr>
          <a:xfrm>
            <a:off x="5373370" y="3169285"/>
            <a:ext cx="270510" cy="213233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663565" y="4149090"/>
            <a:ext cx="29260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、买家端同步订单状态</a:t>
            </a:r>
            <a:endParaRPr lang="en-US" altLang="zh-CN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项目成果展示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7489" y="1007404"/>
            <a:ext cx="36896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22424" t="13480" r="23759" b="34897"/>
          <a:stretch>
            <a:fillRect/>
          </a:stretch>
        </p:blipFill>
        <p:spPr>
          <a:xfrm>
            <a:off x="622935" y="1485265"/>
            <a:ext cx="5828030" cy="279273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395470" y="2708910"/>
            <a:ext cx="1537335" cy="309245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511675" y="1628775"/>
            <a:ext cx="26085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、商家查看订单，点击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√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，订单状态改为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开始发货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”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rcRect t="61240"/>
          <a:stretch>
            <a:fillRect/>
          </a:stretch>
        </p:blipFill>
        <p:spPr>
          <a:xfrm>
            <a:off x="1847215" y="4149090"/>
            <a:ext cx="10433685" cy="1998345"/>
          </a:xfrm>
          <a:prstGeom prst="rect">
            <a:avLst/>
          </a:prstGeom>
        </p:spPr>
      </p:pic>
      <p:cxnSp>
        <p:nvCxnSpPr>
          <p:cNvPr id="16" name="直接箭头连接符 15"/>
          <p:cNvCxnSpPr>
            <a:stCxn id="13" idx="2"/>
            <a:endCxn id="17" idx="0"/>
          </p:cNvCxnSpPr>
          <p:nvPr/>
        </p:nvCxnSpPr>
        <p:spPr>
          <a:xfrm flipH="1">
            <a:off x="4210685" y="3018155"/>
            <a:ext cx="953770" cy="228346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3863340" y="5301615"/>
            <a:ext cx="694055" cy="309245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727575" y="4293235"/>
            <a:ext cx="26085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、买家端更新订单状态</a:t>
            </a:r>
            <a:endParaRPr lang="en-US" altLang="zh-CN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1136630" y="5301615"/>
            <a:ext cx="694055" cy="309245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/>
          <p:nvPr/>
        </p:nvCxnSpPr>
        <p:spPr>
          <a:xfrm flipH="1" flipV="1">
            <a:off x="10632440" y="4005580"/>
            <a:ext cx="851535" cy="1296035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8760460" y="2683510"/>
            <a:ext cx="307022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此时买家端这里的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×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”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变成了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“√”——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买家在发货之后不能取消订单，但是可以确认收货</a:t>
            </a:r>
          </a:p>
        </p:txBody>
      </p:sp>
      <p:sp>
        <p:nvSpPr>
          <p:cNvPr id="22" name="矩形 21"/>
          <p:cNvSpPr/>
          <p:nvPr/>
        </p:nvSpPr>
        <p:spPr>
          <a:xfrm>
            <a:off x="6239828" y="434340"/>
            <a:ext cx="3452495" cy="95313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订单状态：</a:t>
            </a:r>
          </a:p>
          <a:p>
            <a:pPr algn="ctr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备货完成</a:t>
            </a:r>
            <a:r>
              <a:rPr lang="en-US" altLang="zh-CN" sz="28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-&gt;</a:t>
            </a:r>
            <a:r>
              <a:rPr lang="zh-CN" altLang="en-US" sz="28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开始发货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项目成果展示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7489" y="1007404"/>
            <a:ext cx="36896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t="33181"/>
          <a:stretch>
            <a:fillRect/>
          </a:stretch>
        </p:blipFill>
        <p:spPr>
          <a:xfrm>
            <a:off x="551180" y="1628775"/>
            <a:ext cx="8341360" cy="275844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2135505" y="3645535"/>
            <a:ext cx="694055" cy="309245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409700" y="4293235"/>
            <a:ext cx="30460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、买家点击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“√”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按钮后，订单状态变为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订单完成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”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965" y="2348865"/>
            <a:ext cx="6949440" cy="390334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688705" y="4869180"/>
            <a:ext cx="694055" cy="309245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/>
          <p:cNvCxnSpPr>
            <a:stCxn id="17" idx="3"/>
            <a:endCxn id="5" idx="1"/>
          </p:cNvCxnSpPr>
          <p:nvPr/>
        </p:nvCxnSpPr>
        <p:spPr>
          <a:xfrm>
            <a:off x="2829560" y="3800475"/>
            <a:ext cx="5859145" cy="1223645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808345" y="4077335"/>
            <a:ext cx="30460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、卖家端同步订单状态</a:t>
            </a:r>
            <a:endParaRPr lang="en-US" altLang="zh-CN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128885" y="4869180"/>
            <a:ext cx="694055" cy="309245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9139555" y="3213100"/>
            <a:ext cx="27387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此处已经没有操作按钮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——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卖家不能取消订单</a:t>
            </a:r>
          </a:p>
        </p:txBody>
      </p:sp>
      <p:cxnSp>
        <p:nvCxnSpPr>
          <p:cNvPr id="20" name="直接箭头连接符 19"/>
          <p:cNvCxnSpPr>
            <a:stCxn id="11" idx="0"/>
          </p:cNvCxnSpPr>
          <p:nvPr/>
        </p:nvCxnSpPr>
        <p:spPr>
          <a:xfrm flipH="1" flipV="1">
            <a:off x="10416540" y="4005580"/>
            <a:ext cx="59690" cy="86360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6239828" y="434340"/>
            <a:ext cx="3452495" cy="95313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订单状态：</a:t>
            </a:r>
          </a:p>
          <a:p>
            <a:pPr algn="ctr"/>
            <a:r>
              <a:rPr lang="zh-CN" altLang="en-US" sz="28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开始发货</a:t>
            </a:r>
            <a:r>
              <a:rPr lang="en-US" altLang="zh-CN" sz="28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-&gt;</a:t>
            </a:r>
            <a:r>
              <a:rPr lang="zh-CN" altLang="en-US" sz="28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订单完成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项目成果展示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7489" y="1007404"/>
            <a:ext cx="36896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5" y="1484630"/>
            <a:ext cx="10194925" cy="26758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矩形 16"/>
          <p:cNvSpPr/>
          <p:nvPr/>
        </p:nvSpPr>
        <p:spPr>
          <a:xfrm>
            <a:off x="2639695" y="2708910"/>
            <a:ext cx="909320" cy="309245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855595" y="2002155"/>
            <a:ext cx="30460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买家在开始发货前点击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×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”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按钮，可取消订单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25" y="4136390"/>
            <a:ext cx="10927715" cy="24593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矩形 6"/>
          <p:cNvSpPr/>
          <p:nvPr/>
        </p:nvSpPr>
        <p:spPr>
          <a:xfrm>
            <a:off x="2855595" y="5877560"/>
            <a:ext cx="909320" cy="309245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503295" y="5157470"/>
            <a:ext cx="30460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卖家在订单完成前点击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×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”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按钮，可取消订单</a:t>
            </a:r>
          </a:p>
        </p:txBody>
      </p:sp>
      <p:sp>
        <p:nvSpPr>
          <p:cNvPr id="22" name="矩形 21"/>
          <p:cNvSpPr/>
          <p:nvPr/>
        </p:nvSpPr>
        <p:spPr>
          <a:xfrm>
            <a:off x="6378576" y="434340"/>
            <a:ext cx="3175000" cy="95313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订单状态：</a:t>
            </a:r>
          </a:p>
          <a:p>
            <a:pPr algn="ctr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订单被买</a:t>
            </a:r>
            <a: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/</a:t>
            </a:r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卖家取消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9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5245993" y="2204864"/>
            <a:ext cx="6465795" cy="2062776"/>
            <a:chOff x="-165153" y="1366293"/>
            <a:chExt cx="6465795" cy="2062776"/>
          </a:xfrm>
        </p:grpSpPr>
        <p:sp>
          <p:nvSpPr>
            <p:cNvPr id="7" name="文本框 6"/>
            <p:cNvSpPr txBox="1"/>
            <p:nvPr/>
          </p:nvSpPr>
          <p:spPr>
            <a:xfrm>
              <a:off x="1664356" y="1366293"/>
              <a:ext cx="463628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8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PART 03</a:t>
              </a:r>
              <a:endParaRPr lang="zh-CN" altLang="en-US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-165153" y="2660719"/>
              <a:ext cx="6437413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4400" b="1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ym typeface="Arial" panose="020B0604020202020204"/>
                </a:rPr>
                <a:t>个人成果汇报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142480" y="188595"/>
            <a:ext cx="4782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王恩宇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7489" y="1007404"/>
            <a:ext cx="36896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16" name="矩形 15"/>
          <p:cNvSpPr/>
          <p:nvPr>
            <p:custDataLst>
              <p:tags r:id="rId1"/>
            </p:custDataLst>
          </p:nvPr>
        </p:nvSpPr>
        <p:spPr>
          <a:xfrm>
            <a:off x="1343025" y="1313815"/>
            <a:ext cx="2170430" cy="78359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1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、前端开发</a:t>
            </a: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    </a:t>
            </a:r>
          </a:p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2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</a:t>
            </a: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  <a:hlinkClick r:id="rId3" action="ppaction://hlinkfile"/>
              </a:rPr>
              <a:t>API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  <a:hlinkClick r:id="rId3" action="ppaction://hlinkfile"/>
              </a:rPr>
              <a:t>文档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撰写</a:t>
            </a: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 </a:t>
            </a:r>
          </a:p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3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、构建与部署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25" y="2205355"/>
            <a:ext cx="11045825" cy="15043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25" y="3817620"/>
            <a:ext cx="11121390" cy="26943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矩形 21"/>
          <p:cNvSpPr/>
          <p:nvPr/>
        </p:nvSpPr>
        <p:spPr>
          <a:xfrm>
            <a:off x="5807711" y="1268730"/>
            <a:ext cx="4094480" cy="5219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买家的购物车和收藏页面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王恩宇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7489" y="1007404"/>
            <a:ext cx="36896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16" name="矩形 15"/>
          <p:cNvSpPr/>
          <p:nvPr>
            <p:custDataLst>
              <p:tags r:id="rId1"/>
            </p:custDataLst>
          </p:nvPr>
        </p:nvSpPr>
        <p:spPr>
          <a:xfrm>
            <a:off x="1343025" y="1313815"/>
            <a:ext cx="2170430" cy="78359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1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、前端开发</a:t>
            </a: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    </a:t>
            </a:r>
          </a:p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2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</a:t>
            </a: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  <a:hlinkClick r:id="rId3" action="ppaction://hlinkfile"/>
              </a:rPr>
              <a:t>API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  <a:hlinkClick r:id="rId3" action="ppaction://hlinkfile"/>
              </a:rPr>
              <a:t>文档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撰写</a:t>
            </a: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 </a:t>
            </a:r>
          </a:p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3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、构建与部署</a:t>
            </a:r>
          </a:p>
        </p:txBody>
      </p:sp>
      <p:sp>
        <p:nvSpPr>
          <p:cNvPr id="22" name="矩形 21"/>
          <p:cNvSpPr/>
          <p:nvPr/>
        </p:nvSpPr>
        <p:spPr>
          <a:xfrm>
            <a:off x="5096511" y="1268730"/>
            <a:ext cx="5516880" cy="5219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商品购买框新增的收藏和购物按钮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465" y="1790700"/>
            <a:ext cx="7449820" cy="4663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王恩宇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7489" y="1007404"/>
            <a:ext cx="36896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16" name="矩形 15"/>
          <p:cNvSpPr/>
          <p:nvPr>
            <p:custDataLst>
              <p:tags r:id="rId1"/>
            </p:custDataLst>
          </p:nvPr>
        </p:nvSpPr>
        <p:spPr>
          <a:xfrm>
            <a:off x="1343025" y="1313815"/>
            <a:ext cx="2170430" cy="78359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1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、前端开发</a:t>
            </a: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    </a:t>
            </a:r>
          </a:p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2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</a:t>
            </a: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  <a:hlinkClick r:id="rId3" action="ppaction://hlinkfile"/>
              </a:rPr>
              <a:t>API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  <a:hlinkClick r:id="rId3" action="ppaction://hlinkfile"/>
              </a:rPr>
              <a:t>文档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撰写</a:t>
            </a: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 </a:t>
            </a:r>
          </a:p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3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、构建与部署</a:t>
            </a:r>
          </a:p>
        </p:txBody>
      </p:sp>
      <p:sp>
        <p:nvSpPr>
          <p:cNvPr id="22" name="矩形 21"/>
          <p:cNvSpPr/>
          <p:nvPr/>
        </p:nvSpPr>
        <p:spPr>
          <a:xfrm>
            <a:off x="5096511" y="1268730"/>
            <a:ext cx="5516880" cy="5219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商品购买框新增的收藏和购物按钮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465" y="1790700"/>
            <a:ext cx="7449820" cy="4663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王恩宇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7489" y="1007404"/>
            <a:ext cx="36896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16" name="矩形 15"/>
          <p:cNvSpPr/>
          <p:nvPr>
            <p:custDataLst>
              <p:tags r:id="rId1"/>
            </p:custDataLst>
          </p:nvPr>
        </p:nvSpPr>
        <p:spPr>
          <a:xfrm>
            <a:off x="1343025" y="1313815"/>
            <a:ext cx="2170430" cy="78359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1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、前端开发</a:t>
            </a: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    </a:t>
            </a:r>
          </a:p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2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</a:t>
            </a: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  <a:hlinkClick r:id="rId3" action="ppaction://hlinkfile"/>
              </a:rPr>
              <a:t>API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  <a:hlinkClick r:id="rId3" action="ppaction://hlinkfile"/>
              </a:rPr>
              <a:t>文档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撰写</a:t>
            </a: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 </a:t>
            </a:r>
          </a:p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3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、构建与部署</a:t>
            </a:r>
          </a:p>
        </p:txBody>
      </p:sp>
      <p:sp>
        <p:nvSpPr>
          <p:cNvPr id="22" name="矩形 21"/>
          <p:cNvSpPr/>
          <p:nvPr/>
        </p:nvSpPr>
        <p:spPr>
          <a:xfrm>
            <a:off x="6168074" y="908685"/>
            <a:ext cx="2418715" cy="5219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gitee</a:t>
            </a:r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日志展示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70" y="2348865"/>
            <a:ext cx="3690620" cy="403352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7485" y="2204720"/>
            <a:ext cx="4068445" cy="429958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0325" y="2204720"/>
            <a:ext cx="3879850" cy="4380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9"/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192965" y="1836301"/>
            <a:ext cx="3552460" cy="534810"/>
            <a:chOff x="1338551" y="1737967"/>
            <a:chExt cx="3552460" cy="534810"/>
          </a:xfrm>
        </p:grpSpPr>
        <p:sp>
          <p:nvSpPr>
            <p:cNvPr id="4" name="圆角矩形 3"/>
            <p:cNvSpPr/>
            <p:nvPr/>
          </p:nvSpPr>
          <p:spPr>
            <a:xfrm>
              <a:off x="1763692" y="1737967"/>
              <a:ext cx="3127319" cy="53481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83000">
                  <a:schemeClr val="bg1"/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1338551" y="1846199"/>
              <a:ext cx="318347" cy="3183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5400000" algn="ctr" rotWithShape="0">
                <a:srgbClr val="5877B6">
                  <a:alpha val="2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6" name="TextBox 51"/>
            <p:cNvSpPr txBox="1"/>
            <p:nvPr/>
          </p:nvSpPr>
          <p:spPr>
            <a:xfrm>
              <a:off x="2269018" y="1774540"/>
              <a:ext cx="2116668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3F3455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小组成员分工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192965" y="3262970"/>
            <a:ext cx="3552460" cy="534810"/>
            <a:chOff x="1338551" y="2955721"/>
            <a:chExt cx="3552460" cy="534810"/>
          </a:xfrm>
        </p:grpSpPr>
        <p:sp>
          <p:nvSpPr>
            <p:cNvPr id="8" name="椭圆 7"/>
            <p:cNvSpPr/>
            <p:nvPr/>
          </p:nvSpPr>
          <p:spPr>
            <a:xfrm>
              <a:off x="1338551" y="3063786"/>
              <a:ext cx="318347" cy="3183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5400000" algn="ctr" rotWithShape="0">
                <a:srgbClr val="5877B6">
                  <a:alpha val="2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9" name="圆角矩形 22"/>
            <p:cNvSpPr/>
            <p:nvPr/>
          </p:nvSpPr>
          <p:spPr>
            <a:xfrm>
              <a:off x="1763692" y="2955721"/>
              <a:ext cx="3127319" cy="53481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83000">
                  <a:schemeClr val="bg1"/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10" name="TextBox 51"/>
            <p:cNvSpPr txBox="1"/>
            <p:nvPr/>
          </p:nvSpPr>
          <p:spPr>
            <a:xfrm>
              <a:off x="2269018" y="2992294"/>
              <a:ext cx="2116668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3F3455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项目成果展示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192965" y="4581690"/>
            <a:ext cx="3552460" cy="534810"/>
            <a:chOff x="1338551" y="4173475"/>
            <a:chExt cx="3552460" cy="534810"/>
          </a:xfrm>
        </p:grpSpPr>
        <p:sp>
          <p:nvSpPr>
            <p:cNvPr id="12" name="椭圆 11"/>
            <p:cNvSpPr/>
            <p:nvPr/>
          </p:nvSpPr>
          <p:spPr>
            <a:xfrm>
              <a:off x="1338551" y="4281373"/>
              <a:ext cx="318347" cy="3183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5400000" algn="ctr" rotWithShape="0">
                <a:srgbClr val="5877B6">
                  <a:alpha val="2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3" name="圆角矩形 23"/>
            <p:cNvSpPr/>
            <p:nvPr/>
          </p:nvSpPr>
          <p:spPr>
            <a:xfrm>
              <a:off x="1763692" y="4173475"/>
              <a:ext cx="3127319" cy="53481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83000">
                  <a:schemeClr val="bg1"/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14" name="TextBox 51"/>
            <p:cNvSpPr txBox="1"/>
            <p:nvPr/>
          </p:nvSpPr>
          <p:spPr>
            <a:xfrm>
              <a:off x="2268826" y="4209670"/>
              <a:ext cx="258508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3F3455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个人成果汇报</a:t>
              </a:r>
            </a:p>
          </p:txBody>
        </p:sp>
      </p:grpSp>
      <p:cxnSp>
        <p:nvCxnSpPr>
          <p:cNvPr id="19" name="直接连接符 18"/>
          <p:cNvCxnSpPr/>
          <p:nvPr/>
        </p:nvCxnSpPr>
        <p:spPr>
          <a:xfrm>
            <a:off x="335280" y="747395"/>
            <a:ext cx="59766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>
            <a:off x="7413786" y="1340770"/>
            <a:ext cx="1214503" cy="2284491"/>
            <a:chOff x="6362160" y="1111199"/>
            <a:chExt cx="1214502" cy="2284491"/>
          </a:xfrm>
        </p:grpSpPr>
        <p:grpSp>
          <p:nvGrpSpPr>
            <p:cNvPr id="25" name="组合 24"/>
            <p:cNvGrpSpPr/>
            <p:nvPr/>
          </p:nvGrpSpPr>
          <p:grpSpPr>
            <a:xfrm>
              <a:off x="6362160" y="1111199"/>
              <a:ext cx="752837" cy="2111760"/>
              <a:chOff x="6362160" y="1111199"/>
              <a:chExt cx="752837" cy="2111760"/>
            </a:xfrm>
          </p:grpSpPr>
          <p:sp>
            <p:nvSpPr>
              <p:cNvPr id="27" name="文本框 26"/>
              <p:cNvSpPr txBox="1"/>
              <p:nvPr/>
            </p:nvSpPr>
            <p:spPr>
              <a:xfrm>
                <a:off x="6362160" y="1111199"/>
                <a:ext cx="75283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66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目</a:t>
                </a: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6362160" y="2114963"/>
                <a:ext cx="75283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66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录</a:t>
                </a: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7114997" y="1642357"/>
              <a:ext cx="461665" cy="175333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CONTENTES</a:t>
              </a:r>
              <a:endParaRPr lang="zh-CN" altLang="en-US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31" name="TextBox 3"/>
          <p:cNvSpPr txBox="1"/>
          <p:nvPr/>
        </p:nvSpPr>
        <p:spPr>
          <a:xfrm>
            <a:off x="1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模板 </a:t>
            </a:r>
            <a:r>
              <a:rPr lang="en-US" altLang="zh-CN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noFill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63525" y="33274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陈君熠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7489" y="1007404"/>
            <a:ext cx="36896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22" name="矩形 21"/>
          <p:cNvSpPr/>
          <p:nvPr>
            <p:custDataLst>
              <p:tags r:id="rId1"/>
            </p:custDataLst>
          </p:nvPr>
        </p:nvSpPr>
        <p:spPr>
          <a:xfrm>
            <a:off x="1847215" y="1412875"/>
            <a:ext cx="2169160" cy="32194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6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分工：后端开发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370" y="2132965"/>
            <a:ext cx="7962900" cy="17068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025" y="4437380"/>
            <a:ext cx="7863840" cy="1485900"/>
          </a:xfrm>
          <a:prstGeom prst="rect">
            <a:avLst/>
          </a:prstGeom>
        </p:spPr>
      </p:pic>
      <p:cxnSp>
        <p:nvCxnSpPr>
          <p:cNvPr id="7" name="肘形连接符 6"/>
          <p:cNvCxnSpPr>
            <a:stCxn id="4" idx="3"/>
            <a:endCxn id="5" idx="3"/>
          </p:cNvCxnSpPr>
          <p:nvPr/>
        </p:nvCxnSpPr>
        <p:spPr>
          <a:xfrm>
            <a:off x="9018270" y="2986405"/>
            <a:ext cx="188595" cy="2193925"/>
          </a:xfrm>
          <a:prstGeom prst="bentConnector3">
            <a:avLst>
              <a:gd name="adj1" fmla="val 226263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9651365" y="3677285"/>
            <a:ext cx="2156460" cy="9220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/>
              <a:t>对用户的密码在数据库中的存储用了</a:t>
            </a:r>
            <a:r>
              <a:rPr lang="en-US" altLang="zh-CN" b="1"/>
              <a:t>BCrypt</a:t>
            </a:r>
            <a:r>
              <a:rPr lang="zh-CN" altLang="en-US" b="1"/>
              <a:t>单向</a:t>
            </a:r>
            <a:r>
              <a:rPr lang="zh-CN" altLang="en-US"/>
              <a:t>加密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陈君熠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7489" y="1007404"/>
            <a:ext cx="36896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22" name="矩形 21"/>
          <p:cNvSpPr/>
          <p:nvPr>
            <p:custDataLst>
              <p:tags r:id="rId1"/>
            </p:custDataLst>
          </p:nvPr>
        </p:nvSpPr>
        <p:spPr>
          <a:xfrm>
            <a:off x="1847215" y="1412875"/>
            <a:ext cx="2169160" cy="32194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6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分工：后端开发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r="30553"/>
          <a:stretch>
            <a:fillRect/>
          </a:stretch>
        </p:blipFill>
        <p:spPr>
          <a:xfrm>
            <a:off x="1271270" y="1917065"/>
            <a:ext cx="4895850" cy="4137660"/>
          </a:xfrm>
          <a:prstGeom prst="rect">
            <a:avLst/>
          </a:prstGeom>
          <a:effectLst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rcRect r="50848"/>
          <a:stretch>
            <a:fillRect/>
          </a:stretch>
        </p:blipFill>
        <p:spPr>
          <a:xfrm>
            <a:off x="6167120" y="1917065"/>
            <a:ext cx="3956685" cy="2036445"/>
          </a:xfrm>
          <a:prstGeom prst="rect">
            <a:avLst/>
          </a:prstGeom>
          <a:effectLst/>
        </p:spPr>
      </p:pic>
      <p:sp>
        <p:nvSpPr>
          <p:cNvPr id="13" name="矩形 12"/>
          <p:cNvSpPr/>
          <p:nvPr/>
        </p:nvSpPr>
        <p:spPr>
          <a:xfrm>
            <a:off x="6023294" y="548640"/>
            <a:ext cx="2418715" cy="5219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gitee</a:t>
            </a:r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日志展示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徐嘉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7489" y="1007404"/>
            <a:ext cx="36896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28" name="矩形 27"/>
          <p:cNvSpPr/>
          <p:nvPr>
            <p:custDataLst>
              <p:tags r:id="rId1"/>
            </p:custDataLst>
          </p:nvPr>
        </p:nvSpPr>
        <p:spPr>
          <a:xfrm>
            <a:off x="1403350" y="1412875"/>
            <a:ext cx="4006215" cy="55308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1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、功能测试</a:t>
            </a: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&amp;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自动化测试（未完成）</a:t>
            </a:r>
          </a:p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2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、测试用例文档编写</a:t>
            </a: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&amp;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缺陷报告编写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80" y="2061210"/>
            <a:ext cx="5304790" cy="42583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81075"/>
            <a:ext cx="5738495" cy="277876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矩形 16"/>
          <p:cNvSpPr/>
          <p:nvPr/>
        </p:nvSpPr>
        <p:spPr>
          <a:xfrm>
            <a:off x="7176135" y="1412875"/>
            <a:ext cx="694055" cy="1585595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789045"/>
            <a:ext cx="5680710" cy="27508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7104380" y="3933190"/>
            <a:ext cx="694055" cy="1585595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5558156" y="476885"/>
            <a:ext cx="3383280" cy="5219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发现缺陷（已修复）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徐嘉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7489" y="1007404"/>
            <a:ext cx="36896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28" name="矩形 27"/>
          <p:cNvSpPr/>
          <p:nvPr>
            <p:custDataLst>
              <p:tags r:id="rId1"/>
            </p:custDataLst>
          </p:nvPr>
        </p:nvSpPr>
        <p:spPr>
          <a:xfrm>
            <a:off x="1403350" y="1412875"/>
            <a:ext cx="4006215" cy="55308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1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、功能测试</a:t>
            </a: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&amp; 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自动化测试（未完成）</a:t>
            </a:r>
          </a:p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2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、测试用例文档编写</a:t>
            </a: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&amp;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缺陷报告编写</a:t>
            </a:r>
          </a:p>
        </p:txBody>
      </p:sp>
      <p:sp>
        <p:nvSpPr>
          <p:cNvPr id="22" name="矩形 21"/>
          <p:cNvSpPr/>
          <p:nvPr/>
        </p:nvSpPr>
        <p:spPr>
          <a:xfrm>
            <a:off x="5447666" y="908685"/>
            <a:ext cx="6228080" cy="5219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测试用例设计（以客户自由注册为例）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920" y="2339975"/>
            <a:ext cx="7575550" cy="31521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" y="2277110"/>
            <a:ext cx="4221480" cy="35452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徐嘉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7489" y="1007404"/>
            <a:ext cx="36896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28" name="矩形 27"/>
          <p:cNvSpPr/>
          <p:nvPr>
            <p:custDataLst>
              <p:tags r:id="rId1"/>
            </p:custDataLst>
          </p:nvPr>
        </p:nvSpPr>
        <p:spPr>
          <a:xfrm>
            <a:off x="1403350" y="1412875"/>
            <a:ext cx="4006215" cy="55308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1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、功能测试</a:t>
            </a: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&amp; 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自动化测试（未完成）</a:t>
            </a:r>
          </a:p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2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、测试用例文档编写</a:t>
            </a: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&amp;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缺陷报告编写</a:t>
            </a:r>
          </a:p>
        </p:txBody>
      </p:sp>
      <p:sp>
        <p:nvSpPr>
          <p:cNvPr id="22" name="矩形 21"/>
          <p:cNvSpPr/>
          <p:nvPr/>
        </p:nvSpPr>
        <p:spPr>
          <a:xfrm>
            <a:off x="7352349" y="908685"/>
            <a:ext cx="2418715" cy="5219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gitee</a:t>
            </a:r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日志展示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80" y="2493010"/>
            <a:ext cx="10934065" cy="2131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黄自丹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7489" y="1007404"/>
            <a:ext cx="36896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34" name="矩形 33"/>
          <p:cNvSpPr/>
          <p:nvPr>
            <p:custDataLst>
              <p:tags r:id="rId1"/>
            </p:custDataLst>
          </p:nvPr>
        </p:nvSpPr>
        <p:spPr>
          <a:xfrm>
            <a:off x="1631315" y="1412875"/>
            <a:ext cx="3251200" cy="78359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1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  <a:hlinkClick r:id="rId3" action="ppaction://hlinkfile"/>
              </a:rPr>
              <a:t>需求规格说明书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编写</a:t>
            </a:r>
          </a:p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2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  <a:hlinkClick r:id="rId4" action="ppaction://hlinkfile"/>
              </a:rPr>
              <a:t>数据库设计</a:t>
            </a:r>
            <a:endParaRPr lang="zh-CN" altLang="en-US" sz="1400" b="1" spc="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3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、评审报告编写</a:t>
            </a: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&amp;PPT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制作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5865" y="1341120"/>
            <a:ext cx="6659245" cy="4066540"/>
          </a:xfrm>
          <a:prstGeom prst="rect">
            <a:avLst/>
          </a:prstGeom>
          <a:ln>
            <a:noFill/>
          </a:ln>
        </p:spPr>
      </p:pic>
      <p:grpSp>
        <p:nvGrpSpPr>
          <p:cNvPr id="12" name="组合 11"/>
          <p:cNvGrpSpPr/>
          <p:nvPr/>
        </p:nvGrpSpPr>
        <p:grpSpPr>
          <a:xfrm>
            <a:off x="695325" y="2421255"/>
            <a:ext cx="3286125" cy="4091940"/>
            <a:chOff x="1095" y="3813"/>
            <a:chExt cx="5175" cy="6444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5" y="3813"/>
              <a:ext cx="2414" cy="6444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76" y="3926"/>
              <a:ext cx="2794" cy="516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黄自丹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7489" y="1007404"/>
            <a:ext cx="36896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34" name="矩形 33"/>
          <p:cNvSpPr/>
          <p:nvPr>
            <p:custDataLst>
              <p:tags r:id="rId1"/>
            </p:custDataLst>
          </p:nvPr>
        </p:nvSpPr>
        <p:spPr>
          <a:xfrm>
            <a:off x="1631315" y="1412875"/>
            <a:ext cx="3251200" cy="78359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1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  <a:hlinkClick r:id="rId3" action="ppaction://hlinkfile"/>
              </a:rPr>
              <a:t>需求规格说明书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编写</a:t>
            </a:r>
          </a:p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2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  <a:hlinkClick r:id="rId4" action="ppaction://hlinkfile"/>
              </a:rPr>
              <a:t>数据库设计</a:t>
            </a:r>
            <a:endParaRPr lang="zh-CN" altLang="en-US" sz="1400" b="1" spc="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3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、评审报告编写</a:t>
            </a: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&amp;PPT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制作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270" y="2259330"/>
            <a:ext cx="9540875" cy="407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黄自丹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7489" y="1007404"/>
            <a:ext cx="36896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34" name="矩形 33"/>
          <p:cNvSpPr/>
          <p:nvPr>
            <p:custDataLst>
              <p:tags r:id="rId1"/>
            </p:custDataLst>
          </p:nvPr>
        </p:nvSpPr>
        <p:spPr>
          <a:xfrm>
            <a:off x="1631315" y="1412875"/>
            <a:ext cx="3251200" cy="78359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1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  <a:hlinkClick r:id="rId3" action="ppaction://hlinkfile"/>
              </a:rPr>
              <a:t>需求规格说明书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编写</a:t>
            </a:r>
          </a:p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2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  <a:hlinkClick r:id="rId4" action="ppaction://hlinkfile"/>
              </a:rPr>
              <a:t>数据库设计</a:t>
            </a:r>
            <a:endParaRPr lang="zh-CN" altLang="en-US" sz="1400" b="1" spc="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3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、评审报告编写</a:t>
            </a: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&amp;PPT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制作</a:t>
            </a:r>
          </a:p>
        </p:txBody>
      </p:sp>
      <p:sp>
        <p:nvSpPr>
          <p:cNvPr id="22" name="矩形 21"/>
          <p:cNvSpPr/>
          <p:nvPr/>
        </p:nvSpPr>
        <p:spPr>
          <a:xfrm>
            <a:off x="7352349" y="908685"/>
            <a:ext cx="2418715" cy="5219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gitee</a:t>
            </a:r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日志展示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rcRect r="39106" b="54198"/>
          <a:stretch>
            <a:fillRect/>
          </a:stretch>
        </p:blipFill>
        <p:spPr>
          <a:xfrm>
            <a:off x="695960" y="2925445"/>
            <a:ext cx="6079490" cy="2735580"/>
          </a:xfrm>
          <a:prstGeom prst="rect">
            <a:avLst/>
          </a:prstGeom>
          <a:effectLst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rcRect t="45802" r="47165"/>
          <a:stretch>
            <a:fillRect/>
          </a:stretch>
        </p:blipFill>
        <p:spPr>
          <a:xfrm>
            <a:off x="6240145" y="2781300"/>
            <a:ext cx="4693285" cy="2879725"/>
          </a:xfrm>
          <a:prstGeom prst="rect">
            <a:avLst/>
          </a:prstGeom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9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10294531" y="1282434"/>
            <a:ext cx="1667375" cy="1667375"/>
          </a:xfrm>
          <a:prstGeom prst="ellipse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68970" y="1913890"/>
            <a:ext cx="308864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第十组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986095" y="2865722"/>
            <a:ext cx="64722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渔阳体 W01" pitchFamily="18" charset="-122"/>
                <a:ea typeface="仓耳渔阳体 W01" pitchFamily="18" charset="-122"/>
                <a:sym typeface="Arial" panose="020B0604020202020204"/>
              </a:rPr>
              <a:t>谢谢观看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9840595" y="5576570"/>
            <a:ext cx="130365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rgbClr val="3F34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汇报人：第一</a:t>
            </a:r>
            <a:r>
              <a:rPr lang="en-US" altLang="zh-CN" sz="1100" dirty="0">
                <a:solidFill>
                  <a:srgbClr val="3F34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PPT</a:t>
            </a:r>
            <a:endParaRPr lang="zh-CN" altLang="en-US" sz="1100" dirty="0">
              <a:solidFill>
                <a:srgbClr val="3F345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684895" y="4509135"/>
            <a:ext cx="259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</a:rPr>
              <a:t>时间：2024年12月11日</a:t>
            </a:r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8464550" y="5506085"/>
            <a:ext cx="2901950" cy="418095"/>
            <a:chOff x="9147701" y="5197258"/>
            <a:chExt cx="1538364" cy="418540"/>
          </a:xfrm>
        </p:grpSpPr>
        <p:sp>
          <p:nvSpPr>
            <p:cNvPr id="4" name="矩形: 圆角 19"/>
            <p:cNvSpPr/>
            <p:nvPr/>
          </p:nvSpPr>
          <p:spPr>
            <a:xfrm>
              <a:off x="9264352" y="5197258"/>
              <a:ext cx="1303895" cy="41854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38100" dir="8100000" sx="101000" sy="101000" algn="tr" rotWithShape="0">
                <a:srgbClr val="0889AC">
                  <a:alpha val="3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9147701" y="5280532"/>
              <a:ext cx="1538364" cy="275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rgbClr val="3F345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汇报人：王恩宇</a:t>
              </a:r>
              <a:r>
                <a:rPr lang="en-US" altLang="zh-CN" sz="1200" dirty="0">
                  <a:solidFill>
                    <a:srgbClr val="3F345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 </a:t>
              </a:r>
              <a:r>
                <a:rPr lang="zh-CN" altLang="en-US" sz="1200" dirty="0">
                  <a:solidFill>
                    <a:srgbClr val="3F345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陈君熠</a:t>
              </a:r>
              <a:r>
                <a:rPr lang="en-US" altLang="zh-CN" sz="1200" dirty="0">
                  <a:solidFill>
                    <a:srgbClr val="3F345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 </a:t>
              </a:r>
              <a:r>
                <a:rPr lang="zh-CN" altLang="en-US" sz="1200" dirty="0">
                  <a:solidFill>
                    <a:srgbClr val="3F345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徐嘉</a:t>
              </a:r>
              <a:r>
                <a:rPr lang="en-US" altLang="zh-CN" sz="1200" dirty="0">
                  <a:solidFill>
                    <a:srgbClr val="3F345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 </a:t>
              </a:r>
              <a:r>
                <a:rPr lang="zh-CN" altLang="en-US" sz="1200" dirty="0">
                  <a:solidFill>
                    <a:srgbClr val="3F345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黄自丹</a:t>
              </a: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7142480" y="188595"/>
            <a:ext cx="4782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9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5245993" y="2204864"/>
            <a:ext cx="6465795" cy="2062776"/>
            <a:chOff x="-165153" y="1366293"/>
            <a:chExt cx="6465795" cy="2062776"/>
          </a:xfrm>
        </p:grpSpPr>
        <p:sp>
          <p:nvSpPr>
            <p:cNvPr id="7" name="文本框 6"/>
            <p:cNvSpPr txBox="1"/>
            <p:nvPr/>
          </p:nvSpPr>
          <p:spPr>
            <a:xfrm>
              <a:off x="1664356" y="1366293"/>
              <a:ext cx="463628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8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PART 01</a:t>
              </a:r>
              <a:endParaRPr lang="zh-CN" altLang="en-US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-165153" y="2660719"/>
              <a:ext cx="6437413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400" b="1" dirty="0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小组成员分工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142480" y="188595"/>
            <a:ext cx="4782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487489" y="476672"/>
            <a:ext cx="3689684" cy="796162"/>
            <a:chOff x="1748802" y="481777"/>
            <a:chExt cx="3689684" cy="796162"/>
          </a:xfrm>
        </p:grpSpPr>
        <p:sp>
          <p:nvSpPr>
            <p:cNvPr id="6" name="文本框 5"/>
            <p:cNvSpPr txBox="1"/>
            <p:nvPr/>
          </p:nvSpPr>
          <p:spPr>
            <a:xfrm>
              <a:off x="1748802" y="481777"/>
              <a:ext cx="2952328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prstClr val="black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小组成员分工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748802" y="971234"/>
              <a:ext cx="3689684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https://gitee.com/zhishidiannaoka/hahashop</a:t>
              </a:r>
              <a:endPara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055370" y="2205355"/>
            <a:ext cx="5231130" cy="1257300"/>
            <a:chOff x="9397" y="2440"/>
            <a:chExt cx="8238" cy="1980"/>
          </a:xfrm>
        </p:grpSpPr>
        <p:grpSp>
          <p:nvGrpSpPr>
            <p:cNvPr id="11" name="组合 10"/>
            <p:cNvGrpSpPr/>
            <p:nvPr>
              <p:custDataLst>
                <p:tags r:id="rId19"/>
              </p:custDataLst>
            </p:nvPr>
          </p:nvGrpSpPr>
          <p:grpSpPr>
            <a:xfrm>
              <a:off x="9397" y="2863"/>
              <a:ext cx="752" cy="752"/>
              <a:chOff x="626483" y="1871541"/>
              <a:chExt cx="477672" cy="477672"/>
            </a:xfrm>
          </p:grpSpPr>
          <p:sp>
            <p:nvSpPr>
              <p:cNvPr id="12" name="矩形 11"/>
              <p:cNvSpPr/>
              <p:nvPr>
                <p:custDataLst>
                  <p:tags r:id="rId23"/>
                </p:custDataLst>
              </p:nvPr>
            </p:nvSpPr>
            <p:spPr>
              <a:xfrm>
                <a:off x="626483" y="1871541"/>
                <a:ext cx="477672" cy="477672"/>
              </a:xfrm>
              <a:prstGeom prst="rect">
                <a:avLst/>
              </a:prstGeom>
              <a:solidFill>
                <a:srgbClr val="5893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13" name="文本框 12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653779" y="1925711"/>
                <a:ext cx="423080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/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01</a:t>
                </a:r>
                <a:endParaRPr lang="zh-CN" altLang="en-US" sz="1600" dirty="0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grpSp>
          <p:nvGrpSpPr>
            <p:cNvPr id="14" name="组合 13"/>
            <p:cNvGrpSpPr/>
            <p:nvPr>
              <p:custDataLst>
                <p:tags r:id="rId20"/>
              </p:custDataLst>
            </p:nvPr>
          </p:nvGrpSpPr>
          <p:grpSpPr>
            <a:xfrm>
              <a:off x="10321" y="2440"/>
              <a:ext cx="7315" cy="1980"/>
              <a:chOff x="1273995" y="1605911"/>
              <a:chExt cx="4645025" cy="1257105"/>
            </a:xfrm>
          </p:grpSpPr>
          <p:sp>
            <p:nvSpPr>
              <p:cNvPr id="15" name="文本框 14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1273995" y="1605911"/>
                <a:ext cx="1665061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王恩宇</a:t>
                </a:r>
              </a:p>
            </p:txBody>
          </p:sp>
          <p:sp>
            <p:nvSpPr>
              <p:cNvPr id="16" name="矩形 15"/>
              <p:cNvSpPr/>
              <p:nvPr>
                <p:custDataLst>
                  <p:tags r:id="rId22"/>
                </p:custDataLst>
              </p:nvPr>
            </p:nvSpPr>
            <p:spPr>
              <a:xfrm>
                <a:off x="1273995" y="2079426"/>
                <a:ext cx="4645025" cy="7835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800"/>
                  </a:lnSpc>
                </a:pPr>
                <a:r>
                  <a:rPr lang="en-US" altLang="zh-CN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1</a:t>
                </a:r>
                <a:r>
                  <a:rPr lang="zh-CN" altLang="en-US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、前端开发</a:t>
                </a:r>
                <a:r>
                  <a:rPr lang="en-US" altLang="zh-CN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    </a:t>
                </a:r>
              </a:p>
              <a:p>
                <a:pPr>
                  <a:lnSpc>
                    <a:spcPts val="1800"/>
                  </a:lnSpc>
                </a:pPr>
                <a:r>
                  <a:rPr lang="en-US" altLang="zh-CN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2</a:t>
                </a:r>
                <a:r>
                  <a:rPr lang="zh-CN" altLang="en-US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、</a:t>
                </a:r>
                <a:r>
                  <a:rPr lang="en-US" altLang="zh-CN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API</a:t>
                </a:r>
                <a:r>
                  <a:rPr lang="zh-CN" altLang="en-US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文档撰写</a:t>
                </a:r>
                <a:r>
                  <a:rPr lang="en-US" altLang="zh-CN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 </a:t>
                </a:r>
              </a:p>
              <a:p>
                <a:pPr>
                  <a:lnSpc>
                    <a:spcPts val="1800"/>
                  </a:lnSpc>
                </a:pPr>
                <a:r>
                  <a:rPr lang="en-US" altLang="zh-CN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3</a:t>
                </a:r>
                <a:r>
                  <a:rPr lang="zh-CN" altLang="en-US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、构建与部署</a:t>
                </a: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6671945" y="2156460"/>
            <a:ext cx="5261610" cy="795020"/>
            <a:chOff x="9422" y="4525"/>
            <a:chExt cx="8286" cy="1252"/>
          </a:xfrm>
        </p:grpSpPr>
        <p:grpSp>
          <p:nvGrpSpPr>
            <p:cNvPr id="17" name="组合 16"/>
            <p:cNvGrpSpPr/>
            <p:nvPr>
              <p:custDataLst>
                <p:tags r:id="rId13"/>
              </p:custDataLst>
            </p:nvPr>
          </p:nvGrpSpPr>
          <p:grpSpPr>
            <a:xfrm>
              <a:off x="9422" y="4812"/>
              <a:ext cx="752" cy="752"/>
              <a:chOff x="626483" y="1871541"/>
              <a:chExt cx="477672" cy="477672"/>
            </a:xfrm>
          </p:grpSpPr>
          <p:sp>
            <p:nvSpPr>
              <p:cNvPr id="18" name="矩形 17"/>
              <p:cNvSpPr/>
              <p:nvPr>
                <p:custDataLst>
                  <p:tags r:id="rId17"/>
                </p:custDataLst>
              </p:nvPr>
            </p:nvSpPr>
            <p:spPr>
              <a:xfrm>
                <a:off x="626483" y="1871541"/>
                <a:ext cx="477672" cy="477672"/>
              </a:xfrm>
              <a:prstGeom prst="rect">
                <a:avLst/>
              </a:prstGeom>
              <a:solidFill>
                <a:srgbClr val="3F34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19" name="文本框 18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637832" y="1925711"/>
                <a:ext cx="450376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/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02</a:t>
                </a:r>
                <a:endParaRPr lang="zh-CN" altLang="en-US" sz="1600" dirty="0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grpSp>
          <p:nvGrpSpPr>
            <p:cNvPr id="20" name="组合 19"/>
            <p:cNvGrpSpPr/>
            <p:nvPr>
              <p:custDataLst>
                <p:tags r:id="rId14"/>
              </p:custDataLst>
            </p:nvPr>
          </p:nvGrpSpPr>
          <p:grpSpPr>
            <a:xfrm>
              <a:off x="10394" y="4525"/>
              <a:ext cx="7315" cy="1253"/>
              <a:chOff x="1273995" y="3150002"/>
              <a:chExt cx="4645025" cy="795460"/>
            </a:xfrm>
          </p:grpSpPr>
          <p:sp>
            <p:nvSpPr>
              <p:cNvPr id="21" name="文本框 20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1273995" y="3150002"/>
                <a:ext cx="1665061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陈君熠</a:t>
                </a:r>
              </a:p>
            </p:txBody>
          </p:sp>
          <p:sp>
            <p:nvSpPr>
              <p:cNvPr id="22" name="矩形 21"/>
              <p:cNvSpPr/>
              <p:nvPr>
                <p:custDataLst>
                  <p:tags r:id="rId16"/>
                </p:custDataLst>
              </p:nvPr>
            </p:nvSpPr>
            <p:spPr>
              <a:xfrm>
                <a:off x="1273995" y="3623517"/>
                <a:ext cx="4645025" cy="3219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800"/>
                  </a:lnSpc>
                </a:pPr>
                <a:r>
                  <a:rPr lang="zh-CN" altLang="en-US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后端开发</a:t>
                </a:r>
              </a:p>
            </p:txBody>
          </p:sp>
        </p:grpSp>
      </p:grpSp>
      <p:grpSp>
        <p:nvGrpSpPr>
          <p:cNvPr id="39" name="组合 38"/>
          <p:cNvGrpSpPr/>
          <p:nvPr/>
        </p:nvGrpSpPr>
        <p:grpSpPr>
          <a:xfrm>
            <a:off x="946150" y="3933190"/>
            <a:ext cx="5231130" cy="1026160"/>
            <a:chOff x="9397" y="6250"/>
            <a:chExt cx="8238" cy="1616"/>
          </a:xfrm>
        </p:grpSpPr>
        <p:grpSp>
          <p:nvGrpSpPr>
            <p:cNvPr id="23" name="组合 22"/>
            <p:cNvGrpSpPr/>
            <p:nvPr>
              <p:custDataLst>
                <p:tags r:id="rId7"/>
              </p:custDataLst>
            </p:nvPr>
          </p:nvGrpSpPr>
          <p:grpSpPr>
            <a:xfrm>
              <a:off x="9397" y="6595"/>
              <a:ext cx="769" cy="752"/>
              <a:chOff x="626483" y="1871541"/>
              <a:chExt cx="488239" cy="477672"/>
            </a:xfrm>
          </p:grpSpPr>
          <p:sp>
            <p:nvSpPr>
              <p:cNvPr id="24" name="矩形 23"/>
              <p:cNvSpPr/>
              <p:nvPr>
                <p:custDataLst>
                  <p:tags r:id="rId11"/>
                </p:custDataLst>
              </p:nvPr>
            </p:nvSpPr>
            <p:spPr>
              <a:xfrm>
                <a:off x="626483" y="1871541"/>
                <a:ext cx="477672" cy="477672"/>
              </a:xfrm>
              <a:prstGeom prst="rect">
                <a:avLst/>
              </a:prstGeom>
              <a:solidFill>
                <a:srgbClr val="5893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25" name="文本框 24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637050" y="1925711"/>
                <a:ext cx="477672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/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03</a:t>
                </a:r>
                <a:endParaRPr lang="zh-CN" altLang="en-US" sz="1600" dirty="0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grpSp>
          <p:nvGrpSpPr>
            <p:cNvPr id="26" name="组合 25"/>
            <p:cNvGrpSpPr/>
            <p:nvPr>
              <p:custDataLst>
                <p:tags r:id="rId8"/>
              </p:custDataLst>
            </p:nvPr>
          </p:nvGrpSpPr>
          <p:grpSpPr>
            <a:xfrm>
              <a:off x="10321" y="6250"/>
              <a:ext cx="7315" cy="1617"/>
              <a:chOff x="1273995" y="4777714"/>
              <a:chExt cx="4645025" cy="1026600"/>
            </a:xfrm>
          </p:grpSpPr>
          <p:sp>
            <p:nvSpPr>
              <p:cNvPr id="27" name="文本框 26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1273995" y="4777714"/>
                <a:ext cx="1665061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徐嘉</a:t>
                </a:r>
              </a:p>
            </p:txBody>
          </p:sp>
          <p:sp>
            <p:nvSpPr>
              <p:cNvPr id="28" name="矩形 27"/>
              <p:cNvSpPr/>
              <p:nvPr>
                <p:custDataLst>
                  <p:tags r:id="rId10"/>
                </p:custDataLst>
              </p:nvPr>
            </p:nvSpPr>
            <p:spPr>
              <a:xfrm>
                <a:off x="1273995" y="5251229"/>
                <a:ext cx="4645025" cy="5530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800"/>
                  </a:lnSpc>
                </a:pPr>
                <a:r>
                  <a:rPr lang="en-US" altLang="zh-CN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1</a:t>
                </a:r>
                <a:r>
                  <a:rPr lang="zh-CN" altLang="en-US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、功能测试</a:t>
                </a:r>
                <a:r>
                  <a:rPr lang="en-US" altLang="zh-CN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&amp;</a:t>
                </a:r>
                <a:r>
                  <a:rPr lang="zh-CN" altLang="en-US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自动化测试</a:t>
                </a:r>
              </a:p>
              <a:p>
                <a:pPr>
                  <a:lnSpc>
                    <a:spcPts val="1800"/>
                  </a:lnSpc>
                </a:pPr>
                <a:r>
                  <a:rPr lang="en-US" altLang="zh-CN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2</a:t>
                </a:r>
                <a:r>
                  <a:rPr lang="zh-CN" altLang="en-US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、测试用例文档编写</a:t>
                </a:r>
                <a:r>
                  <a:rPr lang="en-US" altLang="zh-CN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&amp;</a:t>
                </a:r>
                <a:r>
                  <a:rPr lang="zh-CN" altLang="en-US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缺陷报告编写</a:t>
                </a:r>
              </a:p>
            </p:txBody>
          </p:sp>
        </p:grpSp>
      </p:grpSp>
      <p:grpSp>
        <p:nvGrpSpPr>
          <p:cNvPr id="40" name="组合 39"/>
          <p:cNvGrpSpPr/>
          <p:nvPr/>
        </p:nvGrpSpPr>
        <p:grpSpPr>
          <a:xfrm>
            <a:off x="6671945" y="3887470"/>
            <a:ext cx="5189220" cy="1257300"/>
            <a:chOff x="9422" y="8122"/>
            <a:chExt cx="8172" cy="1980"/>
          </a:xfrm>
        </p:grpSpPr>
        <p:grpSp>
          <p:nvGrpSpPr>
            <p:cNvPr id="2" name="组合 1"/>
            <p:cNvGrpSpPr/>
            <p:nvPr>
              <p:custDataLst>
                <p:tags r:id="rId1"/>
              </p:custDataLst>
            </p:nvPr>
          </p:nvGrpSpPr>
          <p:grpSpPr>
            <a:xfrm>
              <a:off x="9422" y="8377"/>
              <a:ext cx="752" cy="752"/>
              <a:chOff x="626483" y="1871541"/>
              <a:chExt cx="477672" cy="477672"/>
            </a:xfrm>
          </p:grpSpPr>
          <p:sp>
            <p:nvSpPr>
              <p:cNvPr id="3" name="矩形 2"/>
              <p:cNvSpPr/>
              <p:nvPr>
                <p:custDataLst>
                  <p:tags r:id="rId5"/>
                </p:custDataLst>
              </p:nvPr>
            </p:nvSpPr>
            <p:spPr>
              <a:xfrm>
                <a:off x="626483" y="1871541"/>
                <a:ext cx="477672" cy="477672"/>
              </a:xfrm>
              <a:prstGeom prst="rect">
                <a:avLst/>
              </a:prstGeom>
              <a:solidFill>
                <a:srgbClr val="3F34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4" name="文本框 3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637832" y="1925711"/>
                <a:ext cx="450376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/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04</a:t>
                </a:r>
                <a:endParaRPr lang="zh-CN" altLang="en-US" sz="1600" dirty="0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grpSp>
          <p:nvGrpSpPr>
            <p:cNvPr id="32" name="组合 31"/>
            <p:cNvGrpSpPr/>
            <p:nvPr>
              <p:custDataLst>
                <p:tags r:id="rId2"/>
              </p:custDataLst>
            </p:nvPr>
          </p:nvGrpSpPr>
          <p:grpSpPr>
            <a:xfrm>
              <a:off x="10280" y="8122"/>
              <a:ext cx="7315" cy="1980"/>
              <a:chOff x="1273995" y="4777714"/>
              <a:chExt cx="4645025" cy="1257105"/>
            </a:xfrm>
          </p:grpSpPr>
          <p:sp>
            <p:nvSpPr>
              <p:cNvPr id="33" name="文本框 32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1273995" y="4777714"/>
                <a:ext cx="1665061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黄自丹</a:t>
                </a:r>
              </a:p>
            </p:txBody>
          </p:sp>
          <p:sp>
            <p:nvSpPr>
              <p:cNvPr id="34" name="矩形 33"/>
              <p:cNvSpPr/>
              <p:nvPr>
                <p:custDataLst>
                  <p:tags r:id="rId4"/>
                </p:custDataLst>
              </p:nvPr>
            </p:nvSpPr>
            <p:spPr>
              <a:xfrm>
                <a:off x="1273995" y="5251229"/>
                <a:ext cx="4645025" cy="7835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800"/>
                  </a:lnSpc>
                </a:pPr>
                <a:r>
                  <a:rPr lang="en-US" altLang="zh-CN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1</a:t>
                </a:r>
                <a:r>
                  <a:rPr lang="zh-CN" altLang="en-US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、需求规格说明书编写</a:t>
                </a:r>
              </a:p>
              <a:p>
                <a:pPr>
                  <a:lnSpc>
                    <a:spcPts val="1800"/>
                  </a:lnSpc>
                </a:pPr>
                <a:r>
                  <a:rPr lang="en-US" altLang="zh-CN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2</a:t>
                </a:r>
                <a:r>
                  <a:rPr lang="zh-CN" altLang="en-US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、数据库设计</a:t>
                </a:r>
              </a:p>
              <a:p>
                <a:pPr>
                  <a:lnSpc>
                    <a:spcPts val="1800"/>
                  </a:lnSpc>
                </a:pPr>
                <a:r>
                  <a:rPr lang="en-US" altLang="zh-CN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3</a:t>
                </a:r>
                <a:r>
                  <a:rPr lang="zh-CN" altLang="en-US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、评审报告编写</a:t>
                </a:r>
                <a:r>
                  <a:rPr lang="en-US" altLang="zh-CN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&amp;PPT</a:t>
                </a:r>
                <a:r>
                  <a:rPr lang="zh-CN" altLang="en-US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制作</a:t>
                </a:r>
              </a:p>
            </p:txBody>
          </p:sp>
        </p:grpSp>
      </p:grpSp>
      <p:sp>
        <p:nvSpPr>
          <p:cNvPr id="35" name="文本框 34"/>
          <p:cNvSpPr txBox="1"/>
          <p:nvPr/>
        </p:nvSpPr>
        <p:spPr>
          <a:xfrm>
            <a:off x="4799965" y="1243330"/>
            <a:ext cx="25628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项目进度：</a:t>
            </a:r>
            <a:r>
              <a:rPr lang="en-US" altLang="zh-CN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94%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4583430" y="1701165"/>
            <a:ext cx="4028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剩余未完成内容：自动化测试</a:t>
            </a:r>
            <a:r>
              <a:rPr lang="en-US" altLang="zh-CN"/>
              <a:t>(10%*0.6)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9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5245993" y="2204864"/>
            <a:ext cx="6465795" cy="2062776"/>
            <a:chOff x="-165153" y="1366293"/>
            <a:chExt cx="6465795" cy="2062776"/>
          </a:xfrm>
        </p:grpSpPr>
        <p:sp>
          <p:nvSpPr>
            <p:cNvPr id="7" name="文本框 6"/>
            <p:cNvSpPr txBox="1"/>
            <p:nvPr/>
          </p:nvSpPr>
          <p:spPr>
            <a:xfrm>
              <a:off x="1664356" y="1366293"/>
              <a:ext cx="463628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8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PART 02</a:t>
              </a:r>
              <a:endParaRPr lang="zh-CN" altLang="en-US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-165153" y="2660719"/>
              <a:ext cx="6437413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4400" b="1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ym typeface="Arial" panose="020B0604020202020204"/>
                </a:rPr>
                <a:t>项目成果展示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142480" y="188595"/>
            <a:ext cx="4782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项目成果展示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7489" y="1007404"/>
            <a:ext cx="36896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15318" t="3864" r="14820" b="3473"/>
          <a:stretch>
            <a:fillRect/>
          </a:stretch>
        </p:blipFill>
        <p:spPr>
          <a:xfrm>
            <a:off x="1294130" y="1844675"/>
            <a:ext cx="6033135" cy="396684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4" name="矩形 3"/>
          <p:cNvSpPr/>
          <p:nvPr/>
        </p:nvSpPr>
        <p:spPr>
          <a:xfrm>
            <a:off x="3860824" y="1249680"/>
            <a:ext cx="4394152" cy="5232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添加商品至购物车</a:t>
            </a:r>
            <a: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收藏夹</a:t>
            </a: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3"/>
          <a:srcRect l="15408" t="4239" r="15258" b="3856"/>
          <a:stretch>
            <a:fillRect/>
          </a:stretch>
        </p:blipFill>
        <p:spPr>
          <a:xfrm>
            <a:off x="4584065" y="1771650"/>
            <a:ext cx="6480810" cy="426783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37" name="矩形 36"/>
          <p:cNvSpPr/>
          <p:nvPr/>
        </p:nvSpPr>
        <p:spPr>
          <a:xfrm>
            <a:off x="4799965" y="5517515"/>
            <a:ext cx="575945" cy="504190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1487805" y="5301615"/>
            <a:ext cx="575945" cy="504190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/>
          <p:cNvCxnSpPr>
            <a:stCxn id="39" idx="3"/>
            <a:endCxn id="37" idx="1"/>
          </p:cNvCxnSpPr>
          <p:nvPr/>
        </p:nvCxnSpPr>
        <p:spPr>
          <a:xfrm>
            <a:off x="2063750" y="5553710"/>
            <a:ext cx="2736215" cy="21590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2999740" y="4221480"/>
            <a:ext cx="26085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点击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收藏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”/“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购物车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”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小图标即可预选商品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项目成果展示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7489" y="1007404"/>
            <a:ext cx="36896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249680"/>
            <a:ext cx="7934960" cy="393128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830" y="3221355"/>
            <a:ext cx="7347585" cy="363664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39" name="矩形 38"/>
          <p:cNvSpPr/>
          <p:nvPr/>
        </p:nvSpPr>
        <p:spPr>
          <a:xfrm>
            <a:off x="3719830" y="4076700"/>
            <a:ext cx="681990" cy="355600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21360" y="1916430"/>
            <a:ext cx="681990" cy="355600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688070" y="1196975"/>
            <a:ext cx="3175000" cy="95313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买家购物车</a:t>
            </a:r>
            <a: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收藏夹</a:t>
            </a:r>
          </a:p>
          <a:p>
            <a:pPr algn="ctr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展示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项目成果展示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7489" y="1007404"/>
            <a:ext cx="36896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515" y="1412875"/>
            <a:ext cx="9758680" cy="48291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矩形 10"/>
          <p:cNvSpPr/>
          <p:nvPr/>
        </p:nvSpPr>
        <p:spPr>
          <a:xfrm>
            <a:off x="5231765" y="751840"/>
            <a:ext cx="4805680" cy="5219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从购物车批量添加商品至收藏</a:t>
            </a:r>
          </a:p>
        </p:txBody>
      </p:sp>
      <p:sp>
        <p:nvSpPr>
          <p:cNvPr id="7" name="矩形 6"/>
          <p:cNvSpPr/>
          <p:nvPr/>
        </p:nvSpPr>
        <p:spPr>
          <a:xfrm>
            <a:off x="2495550" y="1844675"/>
            <a:ext cx="391160" cy="1805305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0200640" y="1844675"/>
            <a:ext cx="510540" cy="355600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2855595" y="2060575"/>
            <a:ext cx="260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、点击选中框</a:t>
            </a:r>
          </a:p>
        </p:txBody>
      </p:sp>
      <p:cxnSp>
        <p:nvCxnSpPr>
          <p:cNvPr id="40" name="直接箭头连接符 39"/>
          <p:cNvCxnSpPr>
            <a:endCxn id="4" idx="1"/>
          </p:cNvCxnSpPr>
          <p:nvPr/>
        </p:nvCxnSpPr>
        <p:spPr>
          <a:xfrm flipV="1">
            <a:off x="2927350" y="2022475"/>
            <a:ext cx="7273290" cy="126238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8976360" y="2637155"/>
            <a:ext cx="26085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、点击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收藏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”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按钮，即可收藏成功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项目成果展示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7489" y="1007404"/>
            <a:ext cx="36896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765165" y="751840"/>
            <a:ext cx="3738880" cy="5219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从购物车批量购买商品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70" y="1412875"/>
            <a:ext cx="6882765" cy="340995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816100" y="1628775"/>
            <a:ext cx="524510" cy="1805305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816090" y="1701165"/>
            <a:ext cx="510540" cy="355600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>
            <a:stCxn id="13" idx="3"/>
            <a:endCxn id="14" idx="1"/>
          </p:cNvCxnSpPr>
          <p:nvPr/>
        </p:nvCxnSpPr>
        <p:spPr>
          <a:xfrm flipV="1">
            <a:off x="2340610" y="1878965"/>
            <a:ext cx="4475480" cy="65278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423160" y="1485265"/>
            <a:ext cx="260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、点击选中框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096000" y="2178050"/>
            <a:ext cx="26085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、点击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购物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”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按钮，即可购买成功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340" y="3068955"/>
            <a:ext cx="6488430" cy="3215005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167755" y="3006090"/>
            <a:ext cx="1838325" cy="699135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7176135" y="4179570"/>
            <a:ext cx="26085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购买成功之后，将商品从购物车中移除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8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9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0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1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2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3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4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5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6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7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8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19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20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6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7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1068</Words>
  <Application>Microsoft Office PowerPoint</Application>
  <PresentationFormat>宽屏</PresentationFormat>
  <Paragraphs>168</Paragraphs>
  <Slides>28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22</vt:i4>
      </vt:variant>
      <vt:variant>
        <vt:lpstr>幻灯片标题</vt:lpstr>
      </vt:variant>
      <vt:variant>
        <vt:i4>28</vt:i4>
      </vt:variant>
    </vt:vector>
  </HeadingPairs>
  <TitlesOfParts>
    <vt:vector size="56" baseType="lpstr">
      <vt:lpstr>仓耳渔阳体 W01</vt:lpstr>
      <vt:lpstr>等线</vt:lpstr>
      <vt:lpstr>等线 Light</vt:lpstr>
      <vt:lpstr>微软雅黑</vt:lpstr>
      <vt:lpstr>Arial</vt:lpstr>
      <vt:lpstr>Calibri</vt:lpstr>
      <vt:lpstr>第一PPT，www.1ppt.com</vt:lpstr>
      <vt:lpstr>自定义设计方案</vt:lpstr>
      <vt:lpstr>1_第一PPT，www.1ppt.com</vt:lpstr>
      <vt:lpstr>2_第一PPT，www.1ppt.com</vt:lpstr>
      <vt:lpstr>4_第一PPT，www.1ppt.com</vt:lpstr>
      <vt:lpstr>3_第一PPT，www.1ppt.com</vt:lpstr>
      <vt:lpstr>5_第一PPT，www.1ppt.com</vt:lpstr>
      <vt:lpstr>6_第一PPT，www.1ppt.com</vt:lpstr>
      <vt:lpstr>7_第一PPT，www.1ppt.com</vt:lpstr>
      <vt:lpstr>8_第一PPT，www.1ppt.com</vt:lpstr>
      <vt:lpstr>9_第一PPT，www.1ppt.com</vt:lpstr>
      <vt:lpstr>10_第一PPT，www.1ppt.com</vt:lpstr>
      <vt:lpstr>11_第一PPT，www.1ppt.com</vt:lpstr>
      <vt:lpstr>12_第一PPT，www.1ppt.com</vt:lpstr>
      <vt:lpstr>13_第一PPT，www.1ppt.com</vt:lpstr>
      <vt:lpstr>14_第一PPT，www.1ppt.com</vt:lpstr>
      <vt:lpstr>15_第一PPT，www.1ppt.com</vt:lpstr>
      <vt:lpstr>16_第一PPT，www.1ppt.com</vt:lpstr>
      <vt:lpstr>17_第一PPT，www.1ppt.com</vt:lpstr>
      <vt:lpstr>18_第一PPT，www.1ppt.com</vt:lpstr>
      <vt:lpstr>19_第一PPT，www.1ppt.com</vt:lpstr>
      <vt:lpstr>20_第一PPT，www.1ppt.com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第一PPT，www.1ppt.com</dc:creator>
  <cp:keywords>www.1ppt.com</cp:keywords>
  <dc:description>第一PPT</dc:description>
  <cp:lastModifiedBy>哥 帅</cp:lastModifiedBy>
  <cp:revision>32</cp:revision>
  <dcterms:created xsi:type="dcterms:W3CDTF">2022-03-05T00:58:00Z</dcterms:created>
  <dcterms:modified xsi:type="dcterms:W3CDTF">2024-12-11T15:51:12Z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0C823663AC0B4E23A92B97CB24A17FEA_12</vt:lpwstr>
  </property>
  <property fmtid="{D5CDD505-2E9C-101B-9397-08002B2CF9AE}" pid="3" name="KSOProductBuildVer">
    <vt:lpwstr>2052-12.1.0.19302</vt:lpwstr>
  </property>
</Properties>
</file>